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256" r:id="rId6"/>
    <p:sldId id="259" r:id="rId7"/>
    <p:sldId id="304" r:id="rId8"/>
    <p:sldId id="302" r:id="rId9"/>
    <p:sldId id="298" r:id="rId10"/>
    <p:sldId id="29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03" r:id="rId22"/>
    <p:sldId id="297" r:id="rId23"/>
    <p:sldId id="305" r:id="rId24"/>
    <p:sldId id="273" r:id="rId25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332" autoAdjust="0"/>
  </p:normalViewPr>
  <p:slideViewPr>
    <p:cSldViewPr snapToGrid="0" snapToObjects="1">
      <p:cViewPr>
        <p:scale>
          <a:sx n="81" d="100"/>
          <a:sy n="81" d="100"/>
        </p:scale>
        <p:origin x="-564" y="-46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-1932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763ED-E6F2-4B85-A4F9-EEE44025005F}" type="doc">
      <dgm:prSet loTypeId="urn:microsoft.com/office/officeart/2005/8/layout/default#1" loCatId="list" qsTypeId="urn:microsoft.com/office/officeart/2005/8/quickstyle/simple1#2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A968C1ED-331A-4D0C-8451-5F2777C7FA0B}">
      <dgm:prSet phldrT="[Text]" custT="1"/>
      <dgm:spPr>
        <a:solidFill>
          <a:srgbClr val="7030A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tx1"/>
              </a:solidFill>
            </a:rPr>
            <a:t>indirect discrimination </a:t>
          </a:r>
        </a:p>
        <a:p>
          <a:pPr defTabSz="80010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558AAFB1-6604-4DC5-A160-4547023DA7A2}" type="parTrans" cxnId="{D04833FD-6AAF-4309-9A0C-814159732EA4}">
      <dgm:prSet/>
      <dgm:spPr/>
      <dgm:t>
        <a:bodyPr/>
        <a:lstStyle/>
        <a:p>
          <a:endParaRPr lang="en-US"/>
        </a:p>
      </dgm:t>
    </dgm:pt>
    <dgm:pt modelId="{E8E99FBA-7B84-4CD4-B37F-004191D9A0EB}" type="sibTrans" cxnId="{D04833FD-6AAF-4309-9A0C-814159732EA4}">
      <dgm:prSet/>
      <dgm:spPr/>
      <dgm:t>
        <a:bodyPr/>
        <a:lstStyle/>
        <a:p>
          <a:endParaRPr lang="en-US"/>
        </a:p>
      </dgm:t>
    </dgm:pt>
    <dgm:pt modelId="{E9E4AA53-727B-4266-AF76-7CD48FD5D4F9}">
      <dgm:prSet phldrT="[Text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  <a:endParaRPr lang="en-US" sz="6000" dirty="0">
            <a:solidFill>
              <a:schemeClr val="tx1"/>
            </a:solidFill>
          </a:endParaRPr>
        </a:p>
      </dgm:t>
    </dgm:pt>
    <dgm:pt modelId="{CE94B7B2-8ECA-43EA-A7AB-49835A56C9B3}" type="parTrans" cxnId="{56D1CAB9-C11B-47DC-92F8-627B0435C639}">
      <dgm:prSet/>
      <dgm:spPr/>
      <dgm:t>
        <a:bodyPr/>
        <a:lstStyle/>
        <a:p>
          <a:endParaRPr lang="en-US"/>
        </a:p>
      </dgm:t>
    </dgm:pt>
    <dgm:pt modelId="{5E1628B8-875F-4CE7-8412-9357562F44A9}" type="sibTrans" cxnId="{56D1CAB9-C11B-47DC-92F8-627B0435C639}">
      <dgm:prSet/>
      <dgm:spPr/>
      <dgm:t>
        <a:bodyPr/>
        <a:lstStyle/>
        <a:p>
          <a:endParaRPr lang="en-US"/>
        </a:p>
      </dgm:t>
    </dgm:pt>
    <dgm:pt modelId="{5E880043-7CAD-4D75-8FFC-B8B97C01B902}">
      <dgm:prSet phldrT="[Text]" custT="1"/>
      <dgm:spPr>
        <a:solidFill>
          <a:srgbClr val="00B0F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tx1"/>
              </a:solidFill>
            </a:rPr>
            <a:t>direct discrimination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0CAC28AF-DEE9-4296-B2A8-3BD3E975604F}" type="parTrans" cxnId="{56EFB0CC-BB8B-46A8-8033-CCB6676B5D62}">
      <dgm:prSet/>
      <dgm:spPr/>
      <dgm:t>
        <a:bodyPr/>
        <a:lstStyle/>
        <a:p>
          <a:endParaRPr lang="en-US"/>
        </a:p>
      </dgm:t>
    </dgm:pt>
    <dgm:pt modelId="{D6AA066B-B7E2-4CD9-9769-A77E47ADA612}" type="sibTrans" cxnId="{56EFB0CC-BB8B-46A8-8033-CCB6676B5D62}">
      <dgm:prSet/>
      <dgm:spPr/>
      <dgm:t>
        <a:bodyPr/>
        <a:lstStyle/>
        <a:p>
          <a:endParaRPr lang="en-US"/>
        </a:p>
      </dgm:t>
    </dgm:pt>
    <dgm:pt modelId="{56013055-A85F-4E8F-98C3-97902EADED32}">
      <dgm:prSet phldrT="[Text]" custT="1"/>
      <dgm:spPr>
        <a:solidFill>
          <a:srgbClr val="00B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systemic discrimination</a:t>
          </a:r>
          <a:endParaRPr lang="en-US" sz="2000" dirty="0">
            <a:solidFill>
              <a:schemeClr val="tx1"/>
            </a:solidFill>
          </a:endParaRPr>
        </a:p>
      </dgm:t>
    </dgm:pt>
    <dgm:pt modelId="{5B8631A1-CBC9-48A5-A07C-E39C446671D0}" type="parTrans" cxnId="{2009F405-AF24-452F-8146-26C90BD77749}">
      <dgm:prSet/>
      <dgm:spPr/>
      <dgm:t>
        <a:bodyPr/>
        <a:lstStyle/>
        <a:p>
          <a:endParaRPr lang="en-US"/>
        </a:p>
      </dgm:t>
    </dgm:pt>
    <dgm:pt modelId="{8E8C8EFE-1574-48D8-94E6-06BB219DBCEB}" type="sibTrans" cxnId="{2009F405-AF24-452F-8146-26C90BD77749}">
      <dgm:prSet/>
      <dgm:spPr/>
      <dgm:t>
        <a:bodyPr/>
        <a:lstStyle/>
        <a:p>
          <a:endParaRPr lang="en-US"/>
        </a:p>
      </dgm:t>
    </dgm:pt>
    <dgm:pt modelId="{799CEA30-402E-4BD8-921B-958373253CD6}">
      <dgm:prSet phldrT="[Text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A0BB6F8-5FD4-4272-AFB2-5EB8404A0B1D}" type="parTrans" cxnId="{544F400E-5B79-4B75-AF68-E7BC6923D7E4}">
      <dgm:prSet/>
      <dgm:spPr/>
      <dgm:t>
        <a:bodyPr/>
        <a:lstStyle/>
        <a:p>
          <a:endParaRPr lang="en-US"/>
        </a:p>
      </dgm:t>
    </dgm:pt>
    <dgm:pt modelId="{8058DA2D-E409-48BD-9283-2AD861657AFD}" type="sibTrans" cxnId="{544F400E-5B79-4B75-AF68-E7BC6923D7E4}">
      <dgm:prSet/>
      <dgm:spPr/>
      <dgm:t>
        <a:bodyPr/>
        <a:lstStyle/>
        <a:p>
          <a:endParaRPr lang="en-US"/>
        </a:p>
      </dgm:t>
    </dgm:pt>
    <dgm:pt modelId="{284D1538-C558-4674-A9FF-65AD9AD4B0C2}">
      <dgm:prSet custT="1"/>
      <dgm:spPr>
        <a:solidFill>
          <a:srgbClr val="92D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tx1"/>
              </a:solidFill>
            </a:rPr>
            <a:t>right based discrimination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en-US" dirty="0">
            <a:solidFill>
              <a:schemeClr val="tx1"/>
            </a:solidFill>
          </a:endParaRPr>
        </a:p>
      </dgm:t>
    </dgm:pt>
    <dgm:pt modelId="{3BDFCF64-DDCC-4488-AF6E-F05641334CA7}" type="parTrans" cxnId="{6761CDE6-1EA0-4EAB-BC95-42A80FDF230A}">
      <dgm:prSet/>
      <dgm:spPr/>
      <dgm:t>
        <a:bodyPr/>
        <a:lstStyle/>
        <a:p>
          <a:endParaRPr lang="en-US"/>
        </a:p>
      </dgm:t>
    </dgm:pt>
    <dgm:pt modelId="{8EA7FC02-F134-42F8-88C5-6729023A6696}" type="sibTrans" cxnId="{6761CDE6-1EA0-4EAB-BC95-42A80FDF230A}">
      <dgm:prSet/>
      <dgm:spPr/>
      <dgm:t>
        <a:bodyPr/>
        <a:lstStyle/>
        <a:p>
          <a:endParaRPr lang="en-US"/>
        </a:p>
      </dgm:t>
    </dgm:pt>
    <dgm:pt modelId="{96403ED9-9406-4683-89A7-421D73CD4787}">
      <dgm:prSet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lvl="2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</a:p>
        <a:p>
          <a:pPr defTabSz="231140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FDB4FD96-9D2A-42F0-A25A-5DD4B1AC9B6E}" type="parTrans" cxnId="{4D4DF878-AAFB-4A69-8C07-728AE120CEE2}">
      <dgm:prSet/>
      <dgm:spPr/>
      <dgm:t>
        <a:bodyPr/>
        <a:lstStyle/>
        <a:p>
          <a:endParaRPr lang="en-US"/>
        </a:p>
      </dgm:t>
    </dgm:pt>
    <dgm:pt modelId="{87B0B3F0-942D-41AF-80A8-3DFFC6371D89}" type="sibTrans" cxnId="{4D4DF878-AAFB-4A69-8C07-728AE120CEE2}">
      <dgm:prSet/>
      <dgm:spPr/>
      <dgm:t>
        <a:bodyPr/>
        <a:lstStyle/>
        <a:p>
          <a:endParaRPr lang="en-US"/>
        </a:p>
      </dgm:t>
    </dgm:pt>
    <dgm:pt modelId="{FDE30016-925E-46E0-8FB3-12B71FDC3D0C}">
      <dgm:prSet custT="1"/>
      <dgm:spPr>
        <a:solidFill>
          <a:schemeClr val="accent3">
            <a:alpha val="53000"/>
          </a:schemeClr>
        </a:solidFill>
        <a:ln>
          <a:solidFill>
            <a:schemeClr val="tx1"/>
          </a:solidFill>
        </a:ln>
      </dgm:spPr>
      <dgm:t>
        <a:bodyPr/>
        <a:lstStyle/>
        <a:p>
          <a:pPr defTabSz="1200150">
            <a:spcBef>
              <a:spcPct val="0"/>
            </a:spcBef>
            <a:spcAft>
              <a:spcPct val="35000"/>
            </a:spcAft>
          </a:pPr>
          <a:r>
            <a:rPr lang="en-US" sz="2000" dirty="0" smtClean="0">
              <a:solidFill>
                <a:schemeClr val="tx1"/>
              </a:solidFill>
            </a:rPr>
            <a:t>in fact discrimination</a:t>
          </a:r>
          <a:endParaRPr lang="en-US" sz="2000" dirty="0">
            <a:solidFill>
              <a:schemeClr val="tx1"/>
            </a:solidFill>
          </a:endParaRPr>
        </a:p>
      </dgm:t>
    </dgm:pt>
    <dgm:pt modelId="{4E00E965-A638-45A1-A060-A4B176D3B747}" type="parTrans" cxnId="{0D6905B5-351B-44B3-93F6-C493E9BEF652}">
      <dgm:prSet/>
      <dgm:spPr/>
      <dgm:t>
        <a:bodyPr/>
        <a:lstStyle/>
        <a:p>
          <a:endParaRPr lang="en-US"/>
        </a:p>
      </dgm:t>
    </dgm:pt>
    <dgm:pt modelId="{3902B729-4015-4EAF-92ED-BFC34877FF25}" type="sibTrans" cxnId="{0D6905B5-351B-44B3-93F6-C493E9BEF652}">
      <dgm:prSet/>
      <dgm:spPr/>
      <dgm:t>
        <a:bodyPr/>
        <a:lstStyle/>
        <a:p>
          <a:endParaRPr lang="en-US"/>
        </a:p>
      </dgm:t>
    </dgm:pt>
    <dgm:pt modelId="{D43F79F5-732F-4018-9C71-92357FC65E4D}" type="pres">
      <dgm:prSet presAssocID="{250763ED-E6F2-4B85-A4F9-EEE4402500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7E6FCA-A154-4EED-87E7-928156CDA896}" type="pres">
      <dgm:prSet presAssocID="{A968C1ED-331A-4D0C-8451-5F2777C7FA0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0AF0D-1A05-48F5-BF94-AAD8646B20D4}" type="pres">
      <dgm:prSet presAssocID="{E8E99FBA-7B84-4CD4-B37F-004191D9A0EB}" presName="sibTrans" presStyleCnt="0"/>
      <dgm:spPr/>
    </dgm:pt>
    <dgm:pt modelId="{68E13944-7F0F-41F5-9FDC-DFF83DB8E57A}" type="pres">
      <dgm:prSet presAssocID="{E9E4AA53-727B-4266-AF76-7CD48FD5D4F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F61CD-CAB3-4F5A-827B-8B36F39DB196}" type="pres">
      <dgm:prSet presAssocID="{5E1628B8-875F-4CE7-8412-9357562F44A9}" presName="sibTrans" presStyleCnt="0"/>
      <dgm:spPr/>
    </dgm:pt>
    <dgm:pt modelId="{4B662A13-EFA0-4EDF-971E-DF25AC617F9B}" type="pres">
      <dgm:prSet presAssocID="{284D1538-C558-4674-A9FF-65AD9AD4B0C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663EE-2351-42C8-BF12-BAF7043755E4}" type="pres">
      <dgm:prSet presAssocID="{8EA7FC02-F134-42F8-88C5-6729023A6696}" presName="sibTrans" presStyleCnt="0"/>
      <dgm:spPr/>
    </dgm:pt>
    <dgm:pt modelId="{8BA8309A-D83B-46A3-BD93-FDE248AA569B}" type="pres">
      <dgm:prSet presAssocID="{96403ED9-9406-4683-89A7-421D73CD4787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25C8D3-4D14-47CA-913A-8CCAE4FD9B89}" type="pres">
      <dgm:prSet presAssocID="{87B0B3F0-942D-41AF-80A8-3DFFC6371D89}" presName="sibTrans" presStyleCnt="0"/>
      <dgm:spPr/>
    </dgm:pt>
    <dgm:pt modelId="{CC602039-6D50-4B1A-847D-0F32BC92C80D}" type="pres">
      <dgm:prSet presAssocID="{FDE30016-925E-46E0-8FB3-12B71FDC3D0C}" presName="node" presStyleLbl="node1" presStyleIdx="4" presStyleCnt="8" custLinFactNeighborX="2000" custLinFactNeighborY="-1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579A7-74C7-4752-905C-D16ED8BB9F14}" type="pres">
      <dgm:prSet presAssocID="{3902B729-4015-4EAF-92ED-BFC34877FF25}" presName="sibTrans" presStyleCnt="0"/>
      <dgm:spPr/>
    </dgm:pt>
    <dgm:pt modelId="{9C0900F1-7148-4209-9EDC-9973058FA49A}" type="pres">
      <dgm:prSet presAssocID="{5E880043-7CAD-4D75-8FFC-B8B97C01B90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F5B2A-5C3B-4EF3-884A-94F0C63F23CA}" type="pres">
      <dgm:prSet presAssocID="{D6AA066B-B7E2-4CD9-9769-A77E47ADA612}" presName="sibTrans" presStyleCnt="0"/>
      <dgm:spPr/>
    </dgm:pt>
    <dgm:pt modelId="{AAB96FE2-460A-4DF9-9684-8E6C22A4BCC5}" type="pres">
      <dgm:prSet presAssocID="{56013055-A85F-4E8F-98C3-97902EADED32}" presName="node" presStyleLbl="node1" presStyleIdx="6" presStyleCnt="8" custLinFactNeighborX="-55000" custLinFactNeighborY="2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EBA8F1-B9B6-4EFD-8899-B7E25716728A}" type="pres">
      <dgm:prSet presAssocID="{8E8C8EFE-1574-48D8-94E6-06BB219DBCEB}" presName="sibTrans" presStyleCnt="0"/>
      <dgm:spPr/>
    </dgm:pt>
    <dgm:pt modelId="{12638E4E-D337-4111-87CF-874D4AC34105}" type="pres">
      <dgm:prSet presAssocID="{799CEA30-402E-4BD8-921B-958373253CD6}" presName="node" presStyleLbl="node1" presStyleIdx="7" presStyleCnt="8" custAng="20290184" custScaleX="102418" custScaleY="89340" custLinFactNeighborX="50503" custLinFactNeighborY="2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61CDE6-1EA0-4EAB-BC95-42A80FDF230A}" srcId="{250763ED-E6F2-4B85-A4F9-EEE44025005F}" destId="{284D1538-C558-4674-A9FF-65AD9AD4B0C2}" srcOrd="2" destOrd="0" parTransId="{3BDFCF64-DDCC-4488-AF6E-F05641334CA7}" sibTransId="{8EA7FC02-F134-42F8-88C5-6729023A6696}"/>
    <dgm:cxn modelId="{B6FE96C6-E19A-4D3B-95F4-92EA8A9C8F88}" type="presOf" srcId="{56013055-A85F-4E8F-98C3-97902EADED32}" destId="{AAB96FE2-460A-4DF9-9684-8E6C22A4BCC5}" srcOrd="0" destOrd="0" presId="urn:microsoft.com/office/officeart/2005/8/layout/default#1"/>
    <dgm:cxn modelId="{D04833FD-6AAF-4309-9A0C-814159732EA4}" srcId="{250763ED-E6F2-4B85-A4F9-EEE44025005F}" destId="{A968C1ED-331A-4D0C-8451-5F2777C7FA0B}" srcOrd="0" destOrd="0" parTransId="{558AAFB1-6604-4DC5-A160-4547023DA7A2}" sibTransId="{E8E99FBA-7B84-4CD4-B37F-004191D9A0EB}"/>
    <dgm:cxn modelId="{8CE6417D-7F76-4091-B1D3-1FE95899AE30}" type="presOf" srcId="{250763ED-E6F2-4B85-A4F9-EEE44025005F}" destId="{D43F79F5-732F-4018-9C71-92357FC65E4D}" srcOrd="0" destOrd="0" presId="urn:microsoft.com/office/officeart/2005/8/layout/default#1"/>
    <dgm:cxn modelId="{0D6905B5-351B-44B3-93F6-C493E9BEF652}" srcId="{250763ED-E6F2-4B85-A4F9-EEE44025005F}" destId="{FDE30016-925E-46E0-8FB3-12B71FDC3D0C}" srcOrd="4" destOrd="0" parTransId="{4E00E965-A638-45A1-A060-A4B176D3B747}" sibTransId="{3902B729-4015-4EAF-92ED-BFC34877FF25}"/>
    <dgm:cxn modelId="{2009F405-AF24-452F-8146-26C90BD77749}" srcId="{250763ED-E6F2-4B85-A4F9-EEE44025005F}" destId="{56013055-A85F-4E8F-98C3-97902EADED32}" srcOrd="6" destOrd="0" parTransId="{5B8631A1-CBC9-48A5-A07C-E39C446671D0}" sibTransId="{8E8C8EFE-1574-48D8-94E6-06BB219DBCEB}"/>
    <dgm:cxn modelId="{56EFB0CC-BB8B-46A8-8033-CCB6676B5D62}" srcId="{250763ED-E6F2-4B85-A4F9-EEE44025005F}" destId="{5E880043-7CAD-4D75-8FFC-B8B97C01B902}" srcOrd="5" destOrd="0" parTransId="{0CAC28AF-DEE9-4296-B2A8-3BD3E975604F}" sibTransId="{D6AA066B-B7E2-4CD9-9769-A77E47ADA612}"/>
    <dgm:cxn modelId="{831143F4-2DB5-4D9A-8694-814E59BE2736}" type="presOf" srcId="{96403ED9-9406-4683-89A7-421D73CD4787}" destId="{8BA8309A-D83B-46A3-BD93-FDE248AA569B}" srcOrd="0" destOrd="0" presId="urn:microsoft.com/office/officeart/2005/8/layout/default#1"/>
    <dgm:cxn modelId="{F9000A6B-8328-4EDA-9EB2-316756664432}" type="presOf" srcId="{A968C1ED-331A-4D0C-8451-5F2777C7FA0B}" destId="{8F7E6FCA-A154-4EED-87E7-928156CDA896}" srcOrd="0" destOrd="0" presId="urn:microsoft.com/office/officeart/2005/8/layout/default#1"/>
    <dgm:cxn modelId="{F634E196-945C-4674-B3D4-40DA533F477B}" type="presOf" srcId="{5E880043-7CAD-4D75-8FFC-B8B97C01B902}" destId="{9C0900F1-7148-4209-9EDC-9973058FA49A}" srcOrd="0" destOrd="0" presId="urn:microsoft.com/office/officeart/2005/8/layout/default#1"/>
    <dgm:cxn modelId="{3553157B-9220-483C-B826-6966C3ED12D3}" type="presOf" srcId="{FDE30016-925E-46E0-8FB3-12B71FDC3D0C}" destId="{CC602039-6D50-4B1A-847D-0F32BC92C80D}" srcOrd="0" destOrd="0" presId="urn:microsoft.com/office/officeart/2005/8/layout/default#1"/>
    <dgm:cxn modelId="{56D1CAB9-C11B-47DC-92F8-627B0435C639}" srcId="{250763ED-E6F2-4B85-A4F9-EEE44025005F}" destId="{E9E4AA53-727B-4266-AF76-7CD48FD5D4F9}" srcOrd="1" destOrd="0" parTransId="{CE94B7B2-8ECA-43EA-A7AB-49835A56C9B3}" sibTransId="{5E1628B8-875F-4CE7-8412-9357562F44A9}"/>
    <dgm:cxn modelId="{4D4DF878-AAFB-4A69-8C07-728AE120CEE2}" srcId="{250763ED-E6F2-4B85-A4F9-EEE44025005F}" destId="{96403ED9-9406-4683-89A7-421D73CD4787}" srcOrd="3" destOrd="0" parTransId="{FDB4FD96-9D2A-42F0-A25A-5DD4B1AC9B6E}" sibTransId="{87B0B3F0-942D-41AF-80A8-3DFFC6371D89}"/>
    <dgm:cxn modelId="{544F400E-5B79-4B75-AF68-E7BC6923D7E4}" srcId="{250763ED-E6F2-4B85-A4F9-EEE44025005F}" destId="{799CEA30-402E-4BD8-921B-958373253CD6}" srcOrd="7" destOrd="0" parTransId="{DA0BB6F8-5FD4-4272-AFB2-5EB8404A0B1D}" sibTransId="{8058DA2D-E409-48BD-9283-2AD861657AFD}"/>
    <dgm:cxn modelId="{369E869E-392B-4B57-B955-B58232BE885E}" type="presOf" srcId="{E9E4AA53-727B-4266-AF76-7CD48FD5D4F9}" destId="{68E13944-7F0F-41F5-9FDC-DFF83DB8E57A}" srcOrd="0" destOrd="0" presId="urn:microsoft.com/office/officeart/2005/8/layout/default#1"/>
    <dgm:cxn modelId="{10BB2B1C-7A65-4637-88D5-9CCA5D1F235F}" type="presOf" srcId="{799CEA30-402E-4BD8-921B-958373253CD6}" destId="{12638E4E-D337-4111-87CF-874D4AC34105}" srcOrd="0" destOrd="0" presId="urn:microsoft.com/office/officeart/2005/8/layout/default#1"/>
    <dgm:cxn modelId="{BB938F26-7CDA-4F09-8F3D-A423B2A9AB17}" type="presOf" srcId="{284D1538-C558-4674-A9FF-65AD9AD4B0C2}" destId="{4B662A13-EFA0-4EDF-971E-DF25AC617F9B}" srcOrd="0" destOrd="0" presId="urn:microsoft.com/office/officeart/2005/8/layout/default#1"/>
    <dgm:cxn modelId="{80B178F3-0F37-4AD2-ADD3-1A3F12E8A3AA}" type="presParOf" srcId="{D43F79F5-732F-4018-9C71-92357FC65E4D}" destId="{8F7E6FCA-A154-4EED-87E7-928156CDA896}" srcOrd="0" destOrd="0" presId="urn:microsoft.com/office/officeart/2005/8/layout/default#1"/>
    <dgm:cxn modelId="{C1EA4D7A-93B3-4048-9FCF-D17C55F17B87}" type="presParOf" srcId="{D43F79F5-732F-4018-9C71-92357FC65E4D}" destId="{22B0AF0D-1A05-48F5-BF94-AAD8646B20D4}" srcOrd="1" destOrd="0" presId="urn:microsoft.com/office/officeart/2005/8/layout/default#1"/>
    <dgm:cxn modelId="{BFB4CCC3-679B-4265-8412-C486C838493C}" type="presParOf" srcId="{D43F79F5-732F-4018-9C71-92357FC65E4D}" destId="{68E13944-7F0F-41F5-9FDC-DFF83DB8E57A}" srcOrd="2" destOrd="0" presId="urn:microsoft.com/office/officeart/2005/8/layout/default#1"/>
    <dgm:cxn modelId="{7623E28C-7DEC-4377-B8AF-31E424353474}" type="presParOf" srcId="{D43F79F5-732F-4018-9C71-92357FC65E4D}" destId="{326F61CD-CAB3-4F5A-827B-8B36F39DB196}" srcOrd="3" destOrd="0" presId="urn:microsoft.com/office/officeart/2005/8/layout/default#1"/>
    <dgm:cxn modelId="{BD90B1F9-6C0D-42FC-B8EB-C880E1F6A490}" type="presParOf" srcId="{D43F79F5-732F-4018-9C71-92357FC65E4D}" destId="{4B662A13-EFA0-4EDF-971E-DF25AC617F9B}" srcOrd="4" destOrd="0" presId="urn:microsoft.com/office/officeart/2005/8/layout/default#1"/>
    <dgm:cxn modelId="{E03B6145-AF21-42D9-97F4-78F35514BD2D}" type="presParOf" srcId="{D43F79F5-732F-4018-9C71-92357FC65E4D}" destId="{71C663EE-2351-42C8-BF12-BAF7043755E4}" srcOrd="5" destOrd="0" presId="urn:microsoft.com/office/officeart/2005/8/layout/default#1"/>
    <dgm:cxn modelId="{8F3717CF-F0A8-43F2-8A1C-C0AFED74ACCE}" type="presParOf" srcId="{D43F79F5-732F-4018-9C71-92357FC65E4D}" destId="{8BA8309A-D83B-46A3-BD93-FDE248AA569B}" srcOrd="6" destOrd="0" presId="urn:microsoft.com/office/officeart/2005/8/layout/default#1"/>
    <dgm:cxn modelId="{5076F67A-C65F-4807-85FA-EEAA3C6EF4CB}" type="presParOf" srcId="{D43F79F5-732F-4018-9C71-92357FC65E4D}" destId="{0F25C8D3-4D14-47CA-913A-8CCAE4FD9B89}" srcOrd="7" destOrd="0" presId="urn:microsoft.com/office/officeart/2005/8/layout/default#1"/>
    <dgm:cxn modelId="{D36D344E-CA62-453F-A827-713683E4A2E8}" type="presParOf" srcId="{D43F79F5-732F-4018-9C71-92357FC65E4D}" destId="{CC602039-6D50-4B1A-847D-0F32BC92C80D}" srcOrd="8" destOrd="0" presId="urn:microsoft.com/office/officeart/2005/8/layout/default#1"/>
    <dgm:cxn modelId="{32EDC181-84CC-4972-8916-29578ABE72E5}" type="presParOf" srcId="{D43F79F5-732F-4018-9C71-92357FC65E4D}" destId="{69B579A7-74C7-4752-905C-D16ED8BB9F14}" srcOrd="9" destOrd="0" presId="urn:microsoft.com/office/officeart/2005/8/layout/default#1"/>
    <dgm:cxn modelId="{E182AD93-A532-4066-B98E-7A534EC1D79B}" type="presParOf" srcId="{D43F79F5-732F-4018-9C71-92357FC65E4D}" destId="{9C0900F1-7148-4209-9EDC-9973058FA49A}" srcOrd="10" destOrd="0" presId="urn:microsoft.com/office/officeart/2005/8/layout/default#1"/>
    <dgm:cxn modelId="{1DE8D842-4DE5-4DC9-A303-E6D7D3D483E2}" type="presParOf" srcId="{D43F79F5-732F-4018-9C71-92357FC65E4D}" destId="{E18F5B2A-5C3B-4EF3-884A-94F0C63F23CA}" srcOrd="11" destOrd="0" presId="urn:microsoft.com/office/officeart/2005/8/layout/default#1"/>
    <dgm:cxn modelId="{E8C38AFB-DF26-4DDC-AF90-A9F7A890DD6D}" type="presParOf" srcId="{D43F79F5-732F-4018-9C71-92357FC65E4D}" destId="{AAB96FE2-460A-4DF9-9684-8E6C22A4BCC5}" srcOrd="12" destOrd="0" presId="urn:microsoft.com/office/officeart/2005/8/layout/default#1"/>
    <dgm:cxn modelId="{C67DBED3-4C53-4FA1-9A7C-63493DA3F546}" type="presParOf" srcId="{D43F79F5-732F-4018-9C71-92357FC65E4D}" destId="{27EBA8F1-B9B6-4EFD-8899-B7E25716728A}" srcOrd="13" destOrd="0" presId="urn:microsoft.com/office/officeart/2005/8/layout/default#1"/>
    <dgm:cxn modelId="{5D790E5F-6DC1-48F8-AB17-4C765AB85D21}" type="presParOf" srcId="{D43F79F5-732F-4018-9C71-92357FC65E4D}" destId="{12638E4E-D337-4111-87CF-874D4AC34105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E6FCA-A154-4EED-87E7-928156CDA896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rgbClr val="7030A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>
              <a:solidFill>
                <a:schemeClr val="tx1"/>
              </a:solidFill>
            </a:rPr>
            <a:t>indirect discrimination </a:t>
          </a:r>
        </a:p>
        <a:p>
          <a:pPr lvl="0" algn="ctr" defTabSz="80010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0" y="127000"/>
        <a:ext cx="1904999" cy="1143000"/>
      </dsp:txXfrm>
    </dsp:sp>
    <dsp:sp modelId="{68E13944-7F0F-41F5-9FDC-DFF83DB8E57A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  <a:endParaRPr lang="en-US" sz="6000" kern="1200" dirty="0">
            <a:solidFill>
              <a:schemeClr val="tx1"/>
            </a:solidFill>
          </a:endParaRPr>
        </a:p>
      </dsp:txBody>
      <dsp:txXfrm>
        <a:off x="2095500" y="127000"/>
        <a:ext cx="1904999" cy="1143000"/>
      </dsp:txXfrm>
    </dsp:sp>
    <dsp:sp modelId="{4B662A13-EFA0-4EDF-971E-DF25AC617F9B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rgbClr val="92D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>
              <a:solidFill>
                <a:schemeClr val="tx1"/>
              </a:solidFill>
            </a:rPr>
            <a:t>right based discrimination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en-US" kern="1200" dirty="0">
            <a:solidFill>
              <a:schemeClr val="tx1"/>
            </a:solidFill>
          </a:endParaRPr>
        </a:p>
      </dsp:txBody>
      <dsp:txXfrm>
        <a:off x="4191000" y="127000"/>
        <a:ext cx="1904999" cy="1143000"/>
      </dsp:txXfrm>
    </dsp:sp>
    <dsp:sp modelId="{8BA8309A-D83B-46A3-BD93-FDE248AA569B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2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</a:p>
        <a:p>
          <a:pPr algn="ctr" defTabSz="231140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0" y="1460500"/>
        <a:ext cx="1904999" cy="1143000"/>
      </dsp:txXfrm>
    </dsp:sp>
    <dsp:sp modelId="{CC602039-6D50-4B1A-847D-0F32BC92C80D}">
      <dsp:nvSpPr>
        <dsp:cNvPr id="0" name=""/>
        <dsp:cNvSpPr/>
      </dsp:nvSpPr>
      <dsp:spPr>
        <a:xfrm>
          <a:off x="2133600" y="1447801"/>
          <a:ext cx="1904999" cy="1143000"/>
        </a:xfrm>
        <a:prstGeom prst="rect">
          <a:avLst/>
        </a:prstGeom>
        <a:solidFill>
          <a:schemeClr val="accent3">
            <a:alpha val="53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in fact discrimination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133600" y="1447801"/>
        <a:ext cx="1904999" cy="1143000"/>
      </dsp:txXfrm>
    </dsp:sp>
    <dsp:sp modelId="{9C0900F1-7148-4209-9EDC-9973058FA49A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rgbClr val="00B0F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>
              <a:solidFill>
                <a:schemeClr val="tx1"/>
              </a:solidFill>
            </a:rPr>
            <a:t>direct discrimination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4191000" y="1460500"/>
        <a:ext cx="1904999" cy="1143000"/>
      </dsp:txXfrm>
    </dsp:sp>
    <dsp:sp modelId="{AAB96FE2-460A-4DF9-9684-8E6C22A4BCC5}">
      <dsp:nvSpPr>
        <dsp:cNvPr id="0" name=""/>
        <dsp:cNvSpPr/>
      </dsp:nvSpPr>
      <dsp:spPr>
        <a:xfrm>
          <a:off x="0" y="2819397"/>
          <a:ext cx="1904999" cy="1143000"/>
        </a:xfrm>
        <a:prstGeom prst="rect">
          <a:avLst/>
        </a:prstGeom>
        <a:solidFill>
          <a:srgbClr val="00B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systemic discrimination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2819397"/>
        <a:ext cx="1904999" cy="1143000"/>
      </dsp:txXfrm>
    </dsp:sp>
    <dsp:sp modelId="{12638E4E-D337-4111-87CF-874D4AC34105}">
      <dsp:nvSpPr>
        <dsp:cNvPr id="0" name=""/>
        <dsp:cNvSpPr/>
      </dsp:nvSpPr>
      <dsp:spPr>
        <a:xfrm rot="20290184">
          <a:off x="4025030" y="2880319"/>
          <a:ext cx="1951062" cy="1021156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4025030" y="2880319"/>
        <a:ext cx="1951062" cy="1021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17FB70F-35D8-414C-A1B1-13D5D48AB5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356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B62A36A2-EEAD-40D9-A8E1-1301F63328A6}" type="datetimeFigureOut">
              <a:rPr lang="en-GB"/>
              <a:pPr>
                <a:defRPr/>
              </a:pPr>
              <a:t>11/05/2015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62CC1A32-B8FB-4D47-8FD9-E05C82B5F1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29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D2437BE-2564-4787-A9D1-5318BA264B67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The</a:t>
            </a:r>
            <a:r>
              <a:rPr lang="fr-CH" baseline="0" dirty="0" smtClean="0"/>
              <a:t> interactive dialogue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consequence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principle</a:t>
            </a:r>
            <a:r>
              <a:rPr lang="fr-CH" baseline="0" dirty="0" smtClean="0"/>
              <a:t> of good </a:t>
            </a:r>
            <a:r>
              <a:rPr lang="fr-CH" baseline="0" dirty="0" err="1" smtClean="0"/>
              <a:t>faith</a:t>
            </a:r>
            <a:r>
              <a:rPr lang="fr-CH" baseline="0" dirty="0" smtClean="0"/>
              <a:t> and the recognition of the </a:t>
            </a:r>
            <a:r>
              <a:rPr lang="fr-CH" baseline="0" dirty="0" err="1" smtClean="0"/>
              <a:t>dignity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person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disability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Persons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disabilities</a:t>
            </a:r>
            <a:r>
              <a:rPr lang="fr-CH" baseline="0" dirty="0" smtClean="0"/>
              <a:t> are experts in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own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needs</a:t>
            </a:r>
            <a:r>
              <a:rPr lang="fr-CH" baseline="0" dirty="0" smtClean="0"/>
              <a:t>, no one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themselves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determine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accommodation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best. By </a:t>
            </a:r>
            <a:r>
              <a:rPr lang="fr-CH" baseline="0" dirty="0" err="1" smtClean="0"/>
              <a:t>recognizing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theirselves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identify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needs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person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evaluate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avoid</a:t>
            </a:r>
            <a:r>
              <a:rPr lang="fr-CH" baseline="0" dirty="0" smtClean="0"/>
              <a:t> acting </a:t>
            </a:r>
            <a:r>
              <a:rPr lang="fr-CH" baseline="0" dirty="0" err="1" smtClean="0"/>
              <a:t>discriminatorily</a:t>
            </a:r>
            <a:r>
              <a:rPr lang="fr-CH" baseline="0" dirty="0" smtClean="0"/>
              <a:t>. If </a:t>
            </a:r>
            <a:r>
              <a:rPr lang="fr-CH" baseline="0" dirty="0" err="1" smtClean="0"/>
              <a:t>both</a:t>
            </a:r>
            <a:r>
              <a:rPr lang="fr-CH" baseline="0" dirty="0" smtClean="0"/>
              <a:t> parties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to an agreement the </a:t>
            </a:r>
            <a:r>
              <a:rPr lang="fr-CH" baseline="0" dirty="0" err="1" smtClean="0"/>
              <a:t>process</a:t>
            </a:r>
            <a:r>
              <a:rPr lang="fr-CH" baseline="0" dirty="0" smtClean="0"/>
              <a:t> ends. If not the </a:t>
            </a:r>
            <a:r>
              <a:rPr lang="fr-CH" baseline="0" dirty="0" err="1" smtClean="0"/>
              <a:t>burden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proving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objective </a:t>
            </a:r>
            <a:r>
              <a:rPr lang="fr-CH" baseline="0" dirty="0" err="1" smtClean="0"/>
              <a:t>criteria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not met,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.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Committee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Rights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Persons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not yet defined the reasonableness objective test in a General Comment.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Nevertheless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some of its elements were identified (in general terms) in the analysis of the case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Jungelin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Sweden.  Drawing from these elements and those identifiable in comparative law, the abovementioned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elements of the objective justification can be identified.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err="1" smtClean="0"/>
              <a:t>Some</a:t>
            </a:r>
            <a:r>
              <a:rPr lang="fr-CH" baseline="0" dirty="0" smtClean="0"/>
              <a:t> accommodations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have a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. 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ensure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exercise</a:t>
            </a:r>
            <a:r>
              <a:rPr lang="fr-CH" baseline="0" dirty="0" smtClean="0"/>
              <a:t> of the right, the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 must </a:t>
            </a:r>
            <a:r>
              <a:rPr lang="fr-CH" baseline="0" dirty="0" err="1" smtClean="0"/>
              <a:t>exhaust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funding</a:t>
            </a:r>
            <a:r>
              <a:rPr lang="fr-CH" baseline="0" dirty="0" smtClean="0"/>
              <a:t> alternatives in case of not </a:t>
            </a:r>
            <a:r>
              <a:rPr lang="fr-CH" baseline="0" dirty="0" err="1" smtClean="0"/>
              <a:t>having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implement</a:t>
            </a:r>
            <a:r>
              <a:rPr lang="fr-CH" baseline="0" dirty="0" smtClean="0"/>
              <a:t> the accommodation.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by </a:t>
            </a:r>
            <a:r>
              <a:rPr lang="fr-CH" baseline="0" dirty="0" err="1" smtClean="0"/>
              <a:t>implementing</a:t>
            </a:r>
            <a:r>
              <a:rPr lang="fr-CH" baseline="0" dirty="0" smtClean="0"/>
              <a:t> the accommodation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risk</a:t>
            </a:r>
            <a:r>
              <a:rPr lang="fr-CH" baseline="0" dirty="0" smtClean="0"/>
              <a:t> the existence of the </a:t>
            </a:r>
            <a:r>
              <a:rPr lang="fr-CH" baseline="0" dirty="0" err="1" smtClean="0"/>
              <a:t>entity</a:t>
            </a:r>
            <a:r>
              <a:rPr lang="fr-CH" baseline="0" dirty="0" smtClean="0"/>
              <a:t> or the performance of a </a:t>
            </a:r>
            <a:r>
              <a:rPr lang="fr-CH" baseline="0" dirty="0" err="1" smtClean="0"/>
              <a:t>core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r>
              <a:rPr lang="fr-CH" baseline="0" dirty="0" smtClean="0"/>
              <a:t>. For instance, a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business 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tob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accommodate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employee</a:t>
            </a:r>
            <a:r>
              <a:rPr lang="fr-CH" baseline="0" dirty="0" smtClean="0"/>
              <a:t> in a </a:t>
            </a:r>
            <a:r>
              <a:rPr lang="fr-CH" baseline="0" dirty="0" err="1" smtClean="0"/>
              <a:t>wheelchair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forced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install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elevator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evaluating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and the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support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manager </a:t>
            </a:r>
            <a:r>
              <a:rPr lang="fr-CH" baseline="0" dirty="0" err="1" smtClean="0"/>
              <a:t>might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conclude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accommodation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imply</a:t>
            </a:r>
            <a:r>
              <a:rPr lang="fr-CH" baseline="0" dirty="0" smtClean="0"/>
              <a:t> an important </a:t>
            </a:r>
            <a:r>
              <a:rPr lang="fr-CH" baseline="0" dirty="0" err="1" smtClean="0"/>
              <a:t>burden</a:t>
            </a:r>
            <a:r>
              <a:rPr lang="fr-CH" baseline="0" dirty="0" smtClean="0"/>
              <a:t> putting the business in a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situation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supported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regular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income</a:t>
            </a:r>
            <a:r>
              <a:rPr lang="fr-CH" baseline="0" dirty="0" smtClean="0"/>
              <a:t> of the business, </a:t>
            </a:r>
            <a:r>
              <a:rPr lang="fr-CH" baseline="0" dirty="0" err="1" smtClean="0"/>
              <a:t>risking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existence.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2D9C5C-D753-4443-B1D7-30DBD5465C60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1CF200B-581C-42EF-A561-0D14B44C75F7}" type="slidenum">
              <a:rPr lang="en-GB" smtClean="0"/>
              <a:pPr eaLnBrk="1" hangingPunct="1"/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E8B3A54-EE3A-4ADD-B3F8-F3C28DDAB8D6}" type="slidenum">
              <a:rPr lang="en-GB" smtClean="0"/>
              <a:pPr eaLnBrk="1" hangingPunct="1"/>
              <a:t>19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0567023-9062-41D6-BB7F-C7B9F18E44FD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07FD479-3DB9-473E-B87E-E76E033A2844}" type="slidenum">
              <a:rPr lang="en-GB" smtClean="0"/>
              <a:pPr eaLnBrk="1" hangingPunct="1"/>
              <a:t>20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C3D1552-E129-48E8-BC65-3DC9AFAFC7D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BE8A775-9BDF-4A20-9AAE-9996B50CF39D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b="1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A9955D4-09F0-410C-8659-7D25A27A9570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As 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reasonableness</a:t>
            </a:r>
            <a:r>
              <a:rPr lang="fr-CH" baseline="0" dirty="0" smtClean="0"/>
              <a:t> test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initiated</a:t>
            </a:r>
            <a:r>
              <a:rPr lang="fr-CH" baseline="0" dirty="0" smtClean="0"/>
              <a:t> by the right </a:t>
            </a:r>
            <a:r>
              <a:rPr lang="fr-CH" baseline="0" dirty="0" err="1" smtClean="0"/>
              <a:t>holder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right </a:t>
            </a:r>
            <a:r>
              <a:rPr lang="fr-CH" baseline="0" dirty="0" err="1" smtClean="0"/>
              <a:t>holder</a:t>
            </a:r>
            <a:r>
              <a:rPr lang="fr-CH" baseline="0" dirty="0" smtClean="0"/>
              <a:t> has the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address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</a:t>
            </a:r>
            <a:r>
              <a:rPr lang="fr-CH" baseline="0" dirty="0" smtClean="0"/>
              <a:t> for accommodation to the </a:t>
            </a:r>
            <a:r>
              <a:rPr lang="fr-CH" baseline="0" dirty="0" err="1" smtClean="0"/>
              <a:t>adequate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entity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requested</a:t>
            </a:r>
            <a:r>
              <a:rPr lang="fr-CH" baseline="0" dirty="0" smtClean="0"/>
              <a:t> of accommodation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the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, 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primary</a:t>
            </a:r>
            <a:r>
              <a:rPr lang="fr-CH" baseline="0" dirty="0" smtClean="0"/>
              <a:t> obligations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deny</a:t>
            </a:r>
            <a:r>
              <a:rPr lang="fr-CH" baseline="0" dirty="0" smtClean="0"/>
              <a:t> the accommodation </a:t>
            </a:r>
            <a:r>
              <a:rPr lang="fr-CH" baseline="0" dirty="0" err="1" smtClean="0"/>
              <a:t>without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incurring</a:t>
            </a:r>
            <a:r>
              <a:rPr lang="fr-CH" baseline="0" dirty="0" smtClean="0"/>
              <a:t> in discrimination on the basis of </a:t>
            </a:r>
            <a:r>
              <a:rPr lang="fr-CH" baseline="0" dirty="0" err="1" smtClean="0"/>
              <a:t>disability</a:t>
            </a:r>
            <a:r>
              <a:rPr lang="fr-CH" baseline="0" dirty="0" smtClean="0"/>
              <a:t>. Law or </a:t>
            </a:r>
            <a:r>
              <a:rPr lang="fr-CH" baseline="0" dirty="0" err="1" smtClean="0"/>
              <a:t>regulations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define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avoid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establishing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burden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person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requesting</a:t>
            </a:r>
            <a:r>
              <a:rPr lang="fr-CH" baseline="0" dirty="0" smtClean="0"/>
              <a:t> the accommodation to </a:t>
            </a:r>
            <a:r>
              <a:rPr lang="fr-CH" baseline="0" dirty="0" err="1" smtClean="0"/>
              <a:t>discover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capacity</a:t>
            </a:r>
            <a:r>
              <a:rPr lang="fr-CH" baseline="0" dirty="0" smtClean="0"/>
              <a:t>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435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43AB9-F9DF-46D0-9C4D-288161D82B06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482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6AB32-F3D4-453C-BD6E-4CAA2379DF48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29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61DA-FDD2-4FF5-B829-462B05951E1B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1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C9011-5122-495B-8258-1D609FEBDB4F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0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85B7B-FB10-4DF8-9800-15A98B20577D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1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872F5-514F-4212-8457-25706A73EA48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23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F4E27-22F6-4CE6-964E-8498F5F4A205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97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C873D5DF-F976-4EFA-833E-90A9D45E67E5}" type="datetime1">
              <a:rPr lang="fr-FR"/>
              <a:pPr>
                <a:defRPr/>
              </a:pPr>
              <a:t>11/05/2015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20" r:id="rId7"/>
    <p:sldLayoutId id="2147483921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  <a:t>Discrimination</a:t>
            </a:r>
            <a:b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  <a:t>on 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the basis of disability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2400" dirty="0" smtClean="0">
                <a:cs typeface="Arial" charset="0"/>
              </a:rPr>
              <a:t>Interactive dialogue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The duty-bearer </a:t>
            </a:r>
            <a:r>
              <a:rPr lang="en-US" sz="2400" dirty="0"/>
              <a:t>and the right holder should engage in an interactive dialogue in order to identify the necessary </a:t>
            </a:r>
            <a:r>
              <a:rPr lang="en-US" sz="2400" dirty="0" smtClean="0"/>
              <a:t>accommodations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If there is agreement among them, the accommodation is provided and the process ends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If there is no agreement, the </a:t>
            </a:r>
            <a:r>
              <a:rPr lang="en-US" sz="2400" dirty="0"/>
              <a:t>duty </a:t>
            </a:r>
            <a:r>
              <a:rPr lang="en-US" sz="2400" dirty="0" smtClean="0"/>
              <a:t>bearer must prove the objective justification to avoid responsibility on the basis of discrimination  </a:t>
            </a:r>
            <a:endParaRPr lang="en-GB" sz="2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9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Objective justification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The duty-bearer must prove that at least one of the objective criteria were not met to avoid responsibility for discrimination on the basis of disability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Relevance</a:t>
            </a:r>
            <a:endParaRPr lang="en-US" sz="2200" dirty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Proportional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Possible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Financially feasible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Economically feasible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500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Objective justification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Relevance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accommodation must be relevant to its purpose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</a:t>
            </a:r>
            <a:r>
              <a:rPr lang="en-US" sz="2400" dirty="0" smtClean="0"/>
              <a:t>duty-bearer </a:t>
            </a:r>
            <a:r>
              <a:rPr lang="en-US" sz="2400" dirty="0"/>
              <a:t>must prove that the accommodation requested was irrelevant for the effective </a:t>
            </a:r>
            <a:r>
              <a:rPr lang="en-US" sz="2400" dirty="0" smtClean="0"/>
              <a:t>realization of the right concerned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Particular attention should be paid in inclusive education and employment accommodations</a:t>
            </a:r>
          </a:p>
        </p:txBody>
      </p:sp>
    </p:spTree>
    <p:extLst>
      <p:ext uri="{BB962C8B-B14F-4D97-AF65-F5344CB8AC3E}">
        <p14:creationId xmlns:p14="http://schemas.microsoft.com/office/powerpoint/2010/main" val="8003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Objective justification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Proportional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accommodation must be proportional to its purpose in terms of time, costs, duration, and impact in the realization of the right. 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</a:t>
            </a:r>
            <a:r>
              <a:rPr lang="en-US" sz="2400" dirty="0" smtClean="0"/>
              <a:t>duty-bearer </a:t>
            </a:r>
            <a:r>
              <a:rPr lang="en-US" sz="2400" dirty="0"/>
              <a:t>must prove that the accommodation requested was </a:t>
            </a:r>
            <a:r>
              <a:rPr lang="en-US" sz="2400" dirty="0" smtClean="0"/>
              <a:t>disproportional for </a:t>
            </a:r>
            <a:r>
              <a:rPr lang="en-US" sz="2400" dirty="0"/>
              <a:t>the effective </a:t>
            </a:r>
            <a:r>
              <a:rPr lang="en-US" sz="2400" dirty="0" smtClean="0"/>
              <a:t>realization of the right concerned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Proportionality should be construed on objective criteria and cannot be subject to discretional decisions</a:t>
            </a:r>
          </a:p>
        </p:txBody>
      </p:sp>
    </p:spTree>
    <p:extLst>
      <p:ext uri="{BB962C8B-B14F-4D97-AF65-F5344CB8AC3E}">
        <p14:creationId xmlns:p14="http://schemas.microsoft.com/office/powerpoint/2010/main" val="33360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Objective justification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Possible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accommodation must be possible: it must exist and it must be available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</a:t>
            </a:r>
            <a:r>
              <a:rPr lang="en-US" sz="2400" dirty="0" smtClean="0"/>
              <a:t>duty-bearer </a:t>
            </a:r>
            <a:r>
              <a:rPr lang="en-US" sz="2400" dirty="0"/>
              <a:t>must prove that the accommodation requested </a:t>
            </a:r>
            <a:r>
              <a:rPr lang="en-US" sz="2400" dirty="0" smtClean="0"/>
              <a:t>does not exist as a proven method for the effective realization of the right concerned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The duty-bearer can also prove that the accommodation exists but is not available (e.g. a software that cannot be imported under customs laws)</a:t>
            </a:r>
          </a:p>
        </p:txBody>
      </p:sp>
    </p:spTree>
    <p:extLst>
      <p:ext uri="{BB962C8B-B14F-4D97-AF65-F5344CB8AC3E}">
        <p14:creationId xmlns:p14="http://schemas.microsoft.com/office/powerpoint/2010/main" val="23273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Objective justification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Financially feasible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charset="0"/>
              </a:rPr>
              <a:t>The accommodation must be financially </a:t>
            </a:r>
            <a:r>
              <a:rPr lang="en-US" sz="2400" dirty="0" smtClean="0">
                <a:cs typeface="Arial" charset="0"/>
              </a:rPr>
              <a:t>feasible</a:t>
            </a:r>
            <a:endParaRPr lang="en-US" sz="24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</a:t>
            </a:r>
            <a:r>
              <a:rPr lang="en-US" sz="2400" dirty="0" smtClean="0"/>
              <a:t>duty-bearer </a:t>
            </a:r>
            <a:r>
              <a:rPr lang="en-US" sz="2400" dirty="0"/>
              <a:t>must prove that </a:t>
            </a:r>
            <a:r>
              <a:rPr lang="en-US" sz="2400" dirty="0" smtClean="0"/>
              <a:t>exhausted the financial support resources to provide for the accommodation requested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This obligation includes public and private funding</a:t>
            </a:r>
          </a:p>
        </p:txBody>
      </p:sp>
    </p:spTree>
    <p:extLst>
      <p:ext uri="{BB962C8B-B14F-4D97-AF65-F5344CB8AC3E}">
        <p14:creationId xmlns:p14="http://schemas.microsoft.com/office/powerpoint/2010/main" val="11022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Objective justification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Economically feasible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accommodation must be economically feasible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</a:t>
            </a:r>
            <a:r>
              <a:rPr lang="en-US" sz="2400" dirty="0" smtClean="0"/>
              <a:t>duty-bearer </a:t>
            </a:r>
            <a:r>
              <a:rPr lang="en-US" sz="2400" dirty="0"/>
              <a:t>must prove that </a:t>
            </a:r>
            <a:r>
              <a:rPr lang="en-US" sz="2400" dirty="0" smtClean="0"/>
              <a:t>the implementation of such </a:t>
            </a:r>
            <a:r>
              <a:rPr lang="en-US" sz="2400" dirty="0"/>
              <a:t>accommodation jeopardizes the existence of the duty bearer or that it substantially jeopardizes the performance of its core functions</a:t>
            </a:r>
            <a:endParaRPr lang="en-US" sz="2400" dirty="0" smtClean="0"/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The duty-bearer must consider its overall assets, and not only the resources of a unit or a department of its structure</a:t>
            </a:r>
          </a:p>
        </p:txBody>
      </p:sp>
    </p:spTree>
    <p:extLst>
      <p:ext uri="{BB962C8B-B14F-4D97-AF65-F5344CB8AC3E}">
        <p14:creationId xmlns:p14="http://schemas.microsoft.com/office/powerpoint/2010/main" val="11151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200" smtClean="0">
                <a:latin typeface="Arial" charset="0"/>
                <a:ea typeface="ＭＳ Ｐゴシック" pitchFamily="34" charset="-128"/>
                <a:cs typeface="Arial" charset="0"/>
              </a:rPr>
              <a:t>Discrimination on the basis of disability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457200" y="1511300"/>
            <a:ext cx="82994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40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1768475"/>
            <a:ext cx="8191500" cy="403542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2788" y="2097088"/>
            <a:ext cx="3213100" cy="168116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 b="1" dirty="0"/>
          </a:p>
          <a:p>
            <a:pPr algn="ctr">
              <a:defRPr/>
            </a:pPr>
            <a:endParaRPr lang="fr-CH" b="1" dirty="0"/>
          </a:p>
          <a:p>
            <a:pPr algn="ctr">
              <a:defRPr/>
            </a:pPr>
            <a:endParaRPr lang="fr-CH" b="1" dirty="0"/>
          </a:p>
          <a:p>
            <a:pPr algn="ctr">
              <a:defRPr/>
            </a:pPr>
            <a:r>
              <a:rPr lang="fr-CH" b="1" dirty="0"/>
              <a:t>Civil life</a:t>
            </a:r>
          </a:p>
          <a:p>
            <a:pPr algn="ctr">
              <a:defRPr/>
            </a:pPr>
            <a:r>
              <a:rPr lang="fr-CH" dirty="0" err="1"/>
              <a:t>Denial</a:t>
            </a:r>
            <a:r>
              <a:rPr lang="fr-CH" dirty="0"/>
              <a:t> of </a:t>
            </a:r>
            <a:r>
              <a:rPr lang="fr-CH" dirty="0" err="1"/>
              <a:t>legal</a:t>
            </a:r>
            <a:r>
              <a:rPr lang="fr-CH" dirty="0"/>
              <a:t> </a:t>
            </a:r>
            <a:r>
              <a:rPr lang="fr-CH" dirty="0" err="1"/>
              <a:t>capacity</a:t>
            </a:r>
            <a:endParaRPr lang="fr-CH" dirty="0"/>
          </a:p>
          <a:p>
            <a:pPr algn="ctr">
              <a:defRPr/>
            </a:pPr>
            <a:r>
              <a:rPr lang="fr-CH" dirty="0" err="1"/>
              <a:t>Forced</a:t>
            </a:r>
            <a:r>
              <a:rPr lang="fr-CH" dirty="0"/>
              <a:t> </a:t>
            </a:r>
            <a:r>
              <a:rPr lang="fr-CH" dirty="0" err="1"/>
              <a:t>institutionalization</a:t>
            </a:r>
            <a:endParaRPr lang="fr-CH" dirty="0"/>
          </a:p>
          <a:p>
            <a:pPr algn="ctr">
              <a:defRPr/>
            </a:pPr>
            <a:r>
              <a:rPr lang="fr-CH" dirty="0" err="1"/>
              <a:t>Forced</a:t>
            </a:r>
            <a:r>
              <a:rPr lang="fr-CH" dirty="0"/>
              <a:t> </a:t>
            </a:r>
            <a:r>
              <a:rPr lang="fr-CH" dirty="0" err="1"/>
              <a:t>sterilization</a:t>
            </a: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90918" y="4101354"/>
            <a:ext cx="2958784" cy="154641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b="1" dirty="0" err="1"/>
              <a:t>Political</a:t>
            </a:r>
            <a:r>
              <a:rPr lang="fr-CH" b="1" dirty="0"/>
              <a:t> life</a:t>
            </a:r>
          </a:p>
          <a:p>
            <a:pPr algn="ctr">
              <a:defRPr/>
            </a:pPr>
            <a:r>
              <a:rPr lang="fr-CH" dirty="0" err="1"/>
              <a:t>Denial</a:t>
            </a:r>
            <a:r>
              <a:rPr lang="fr-CH" dirty="0"/>
              <a:t> of the right to vote</a:t>
            </a:r>
          </a:p>
          <a:p>
            <a:pPr algn="ctr">
              <a:defRPr/>
            </a:pPr>
            <a:endParaRPr lang="en-GB" dirty="0">
              <a:ln>
                <a:solidFill>
                  <a:schemeClr val="bg1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08550" y="1943100"/>
            <a:ext cx="3348038" cy="198913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b="1" dirty="0"/>
              <a:t>Social and cultural life</a:t>
            </a:r>
          </a:p>
          <a:p>
            <a:pPr algn="ctr">
              <a:defRPr/>
            </a:pPr>
            <a:r>
              <a:rPr lang="fr-CH" dirty="0" err="1"/>
              <a:t>Segregated</a:t>
            </a:r>
            <a:r>
              <a:rPr lang="fr-CH" dirty="0"/>
              <a:t> </a:t>
            </a:r>
            <a:r>
              <a:rPr lang="fr-CH" dirty="0" err="1"/>
              <a:t>education</a:t>
            </a:r>
            <a:endParaRPr lang="fr-CH" dirty="0"/>
          </a:p>
          <a:p>
            <a:pPr algn="ctr">
              <a:defRPr/>
            </a:pPr>
            <a:r>
              <a:rPr lang="fr-CH" dirty="0" err="1"/>
              <a:t>Forced</a:t>
            </a:r>
            <a:r>
              <a:rPr lang="fr-CH" dirty="0"/>
              <a:t> </a:t>
            </a:r>
            <a:r>
              <a:rPr lang="fr-CH" dirty="0" err="1"/>
              <a:t>medical</a:t>
            </a:r>
            <a:r>
              <a:rPr lang="fr-CH" dirty="0"/>
              <a:t> </a:t>
            </a:r>
            <a:r>
              <a:rPr lang="fr-CH" dirty="0" err="1"/>
              <a:t>treatment</a:t>
            </a:r>
            <a:endParaRPr lang="fr-CH" dirty="0"/>
          </a:p>
          <a:p>
            <a:pPr algn="ctr">
              <a:defRPr/>
            </a:pPr>
            <a:r>
              <a:rPr lang="fr-CH" dirty="0"/>
              <a:t>Exclusion </a:t>
            </a:r>
            <a:r>
              <a:rPr lang="fr-CH" dirty="0" err="1"/>
              <a:t>from</a:t>
            </a:r>
            <a:r>
              <a:rPr lang="fr-CH" dirty="0"/>
              <a:t> the </a:t>
            </a:r>
            <a:r>
              <a:rPr lang="fr-CH" dirty="0" err="1"/>
              <a:t>community</a:t>
            </a:r>
            <a:endParaRPr lang="fr-CH" dirty="0"/>
          </a:p>
          <a:p>
            <a:pPr algn="ctr">
              <a:defRPr/>
            </a:pPr>
            <a:r>
              <a:rPr lang="fr-CH" dirty="0"/>
              <a:t>Inaccessible </a:t>
            </a:r>
            <a:r>
              <a:rPr lang="fr-CH" dirty="0" err="1"/>
              <a:t>environments</a:t>
            </a:r>
            <a:endParaRPr lang="fr-CH" dirty="0"/>
          </a:p>
          <a:p>
            <a:pPr algn="ctr">
              <a:defRPr/>
            </a:pPr>
            <a:r>
              <a:rPr lang="fr-CH" dirty="0" err="1"/>
              <a:t>Negative</a:t>
            </a:r>
            <a:r>
              <a:rPr lang="fr-CH" dirty="0"/>
              <a:t> attitudes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648325" y="4289425"/>
            <a:ext cx="2836863" cy="1358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b="1" dirty="0" err="1"/>
              <a:t>Economic</a:t>
            </a:r>
            <a:r>
              <a:rPr lang="fr-CH" b="1" dirty="0"/>
              <a:t> life</a:t>
            </a:r>
          </a:p>
          <a:p>
            <a:pPr algn="ctr">
              <a:defRPr/>
            </a:pPr>
            <a:r>
              <a:rPr lang="fr-CH" dirty="0" err="1"/>
              <a:t>Denial</a:t>
            </a:r>
            <a:r>
              <a:rPr lang="fr-CH" dirty="0"/>
              <a:t> of </a:t>
            </a:r>
            <a:r>
              <a:rPr lang="fr-CH" dirty="0" err="1"/>
              <a:t>reasonable</a:t>
            </a:r>
            <a:r>
              <a:rPr lang="fr-CH" dirty="0"/>
              <a:t> accommodation</a:t>
            </a:r>
          </a:p>
          <a:p>
            <a:pPr algn="ctr">
              <a:defRPr/>
            </a:pPr>
            <a:r>
              <a:rPr lang="fr-CH" dirty="0" err="1"/>
              <a:t>Denial</a:t>
            </a:r>
            <a:r>
              <a:rPr lang="fr-CH" dirty="0"/>
              <a:t> of </a:t>
            </a:r>
            <a:r>
              <a:rPr lang="fr-CH" dirty="0" err="1"/>
              <a:t>property</a:t>
            </a:r>
            <a:r>
              <a:rPr lang="fr-CH" dirty="0"/>
              <a:t> </a:t>
            </a:r>
            <a:r>
              <a:rPr lang="fr-CH" dirty="0" err="1"/>
              <a:t>rights</a:t>
            </a:r>
            <a:endParaRPr lang="fr-CH" dirty="0"/>
          </a:p>
          <a:p>
            <a:pPr algn="ctr">
              <a:defRPr/>
            </a:pP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41300" y="274638"/>
            <a:ext cx="8723313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Specific measures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7588" y="1563688"/>
            <a:ext cx="7056437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800" b="1" dirty="0">
                <a:solidFill>
                  <a:schemeClr val="tx2"/>
                </a:solidFill>
              </a:rPr>
              <a:t>specific measures </a:t>
            </a:r>
            <a:r>
              <a:rPr lang="en-US" sz="2800" dirty="0"/>
              <a:t>which are necessary  to accelerate or achieve de facto equality            of persons with disabilities shall not be considered discrimination under the terms of the present Convention </a:t>
            </a:r>
            <a:r>
              <a:rPr lang="en-US" sz="2800" dirty="0" smtClean="0"/>
              <a:t>[art</a:t>
            </a:r>
            <a:r>
              <a:rPr lang="en-US" sz="2800" dirty="0"/>
              <a:t>. </a:t>
            </a:r>
            <a:r>
              <a:rPr lang="en-US" sz="2800" dirty="0" smtClean="0"/>
              <a:t>5 (</a:t>
            </a:r>
            <a:r>
              <a:rPr lang="en-US" sz="2800" dirty="0"/>
              <a:t>4)] </a:t>
            </a:r>
          </a:p>
        </p:txBody>
      </p:sp>
      <p:sp>
        <p:nvSpPr>
          <p:cNvPr id="4" name="Oval 3"/>
          <p:cNvSpPr/>
          <p:nvPr/>
        </p:nvSpPr>
        <p:spPr>
          <a:xfrm>
            <a:off x="4849813" y="1941513"/>
            <a:ext cx="2882900" cy="685800"/>
          </a:xfrm>
          <a:prstGeom prst="ellipse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7732713" y="2092325"/>
            <a:ext cx="1231900" cy="3103563"/>
          </a:xfrm>
          <a:prstGeom prst="curvedLeftArrow">
            <a:avLst>
              <a:gd name="adj1" fmla="val 25000"/>
              <a:gd name="adj2" fmla="val 50000"/>
              <a:gd name="adj3" fmla="val 12302"/>
            </a:avLst>
          </a:prstGeom>
          <a:solidFill>
            <a:srgbClr val="92D05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1301262" y="4102100"/>
            <a:ext cx="6330461" cy="1901825"/>
          </a:xfrm>
          <a:prstGeom prst="flowChartProcess">
            <a:avLst/>
          </a:prstGeom>
          <a:solidFill>
            <a:srgbClr val="92D050"/>
          </a:solidFill>
          <a:ln>
            <a:solidFill>
              <a:srgbClr val="3BD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employment in the public sector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(art. 27 (1))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individualized support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(</a:t>
            </a: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art.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24 (2) (e))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affirmative action, incentives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(</a:t>
            </a: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art.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27 (1))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measures to establish support framework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(</a:t>
            </a: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art.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12 (3))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etc.</a:t>
            </a: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6550" y="274638"/>
            <a:ext cx="824230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Who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is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responsible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?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720850" y="1022350"/>
            <a:ext cx="5634038" cy="4960938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 err="1"/>
              <a:t>Private</a:t>
            </a:r>
            <a:r>
              <a:rPr lang="fr-CH" dirty="0"/>
              <a:t> </a:t>
            </a:r>
            <a:r>
              <a:rPr lang="fr-CH" dirty="0" err="1"/>
              <a:t>sector</a:t>
            </a: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r>
              <a:rPr lang="fr-CH" dirty="0" err="1"/>
              <a:t>Community</a:t>
            </a:r>
            <a:r>
              <a:rPr lang="fr-CH" dirty="0"/>
              <a:t> </a:t>
            </a:r>
            <a:r>
              <a:rPr lang="fr-CH" dirty="0" err="1"/>
              <a:t>members</a:t>
            </a:r>
            <a:r>
              <a:rPr lang="fr-CH" dirty="0"/>
              <a:t>,</a:t>
            </a:r>
          </a:p>
          <a:p>
            <a:pPr algn="ctr">
              <a:defRPr/>
            </a:pPr>
            <a:r>
              <a:rPr lang="fr-CH" dirty="0" err="1"/>
              <a:t>families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2514600" y="1762125"/>
            <a:ext cx="4087813" cy="3482975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/>
              <a:t>States</a:t>
            </a:r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587750" y="2730500"/>
            <a:ext cx="1981200" cy="1687513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 err="1"/>
              <a:t>Individual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467600" y="1376363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err="1"/>
              <a:t>Laws</a:t>
            </a:r>
            <a:r>
              <a:rPr lang="fr-CH" i="1" dirty="0"/>
              <a:t> and </a:t>
            </a:r>
            <a:r>
              <a:rPr lang="fr-CH" i="1" dirty="0" err="1"/>
              <a:t>policies</a:t>
            </a:r>
            <a:endParaRPr lang="en-GB" i="1" dirty="0"/>
          </a:p>
        </p:txBody>
      </p:sp>
      <p:sp>
        <p:nvSpPr>
          <p:cNvPr id="6" name="Rectangle 5"/>
          <p:cNvSpPr/>
          <p:nvPr/>
        </p:nvSpPr>
        <p:spPr>
          <a:xfrm>
            <a:off x="7467600" y="3046413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/>
              <a:t>Resource allocation</a:t>
            </a:r>
            <a:endParaRPr lang="en-GB" i="1" dirty="0"/>
          </a:p>
        </p:txBody>
      </p:sp>
      <p:sp>
        <p:nvSpPr>
          <p:cNvPr id="7" name="Rectangle 6"/>
          <p:cNvSpPr/>
          <p:nvPr/>
        </p:nvSpPr>
        <p:spPr>
          <a:xfrm>
            <a:off x="7467600" y="4600575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/>
              <a:t>Inclusive services</a:t>
            </a:r>
            <a:endParaRPr lang="en-GB" i="1" dirty="0"/>
          </a:p>
        </p:txBody>
      </p:sp>
      <p:sp>
        <p:nvSpPr>
          <p:cNvPr id="8" name="Rectangle 7"/>
          <p:cNvSpPr/>
          <p:nvPr/>
        </p:nvSpPr>
        <p:spPr>
          <a:xfrm>
            <a:off x="336550" y="1365250"/>
            <a:ext cx="129295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500" i="1" dirty="0" err="1" smtClean="0"/>
              <a:t>Awareness-raising</a:t>
            </a:r>
            <a:endParaRPr lang="fr-CH" sz="1500" i="1" dirty="0"/>
          </a:p>
          <a:p>
            <a:pPr algn="ctr">
              <a:defRPr/>
            </a:pPr>
            <a:r>
              <a:rPr lang="fr-CH" sz="1500" i="1" dirty="0"/>
              <a:t>Training</a:t>
            </a:r>
            <a:endParaRPr lang="en-GB" sz="1500" i="1" dirty="0"/>
          </a:p>
        </p:txBody>
      </p:sp>
      <p:sp>
        <p:nvSpPr>
          <p:cNvPr id="9" name="Rectangle 8"/>
          <p:cNvSpPr/>
          <p:nvPr/>
        </p:nvSpPr>
        <p:spPr>
          <a:xfrm>
            <a:off x="336550" y="3046413"/>
            <a:ext cx="129295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500" i="1" dirty="0" err="1"/>
              <a:t>Research</a:t>
            </a:r>
            <a:endParaRPr lang="fr-CH" sz="1500" i="1" dirty="0"/>
          </a:p>
          <a:p>
            <a:pPr algn="ctr">
              <a:defRPr/>
            </a:pPr>
            <a:endParaRPr lang="en-GB" i="1" dirty="0"/>
          </a:p>
        </p:txBody>
      </p:sp>
      <p:sp>
        <p:nvSpPr>
          <p:cNvPr id="10" name="Rectangle 9"/>
          <p:cNvSpPr/>
          <p:nvPr/>
        </p:nvSpPr>
        <p:spPr>
          <a:xfrm>
            <a:off x="336550" y="4605338"/>
            <a:ext cx="129295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err="1"/>
              <a:t>Remedy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32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dirty="0">
                <a:cs typeface="Arial" charset="0"/>
              </a:rPr>
              <a:t>Understand how discrimination on the basis of disability manifests itself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6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dirty="0">
                <a:cs typeface="Arial" charset="0"/>
              </a:rPr>
              <a:t>Recognize different forms of discrimination against persons with disabilities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6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dirty="0">
                <a:cs typeface="Arial" charset="0"/>
              </a:rPr>
              <a:t>Understand the link between non-discrimination and equality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6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600" dirty="0">
                <a:cs typeface="Arial" charset="0"/>
              </a:rPr>
              <a:t>Understand who is responsible </a:t>
            </a:r>
            <a:r>
              <a:rPr lang="en-US" sz="1600" dirty="0" smtClean="0">
                <a:cs typeface="Arial" charset="0"/>
              </a:rPr>
              <a:t>for combating </a:t>
            </a:r>
            <a:r>
              <a:rPr lang="en-US" sz="1600" dirty="0">
                <a:cs typeface="Arial" charset="0"/>
              </a:rPr>
              <a:t>discrimination and what measures they should take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3657600" cy="536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Group activity – the power walk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Forms of discrimination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Non-discrimination in the </a:t>
            </a:r>
            <a:r>
              <a:rPr lang="en-US" sz="1600" dirty="0" smtClean="0">
                <a:ea typeface="ＭＳ Ｐゴシック" pitchFamily="-108" charset="-128"/>
                <a:cs typeface="Arial" charset="0"/>
              </a:rPr>
              <a:t>Convention</a:t>
            </a: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Reasonable accommodation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Examples of discrimination on the basis of disability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Specific measures to promote equality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6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600" dirty="0">
                <a:ea typeface="ＭＳ Ｐゴシック" pitchFamily="-108" charset="-128"/>
                <a:cs typeface="Arial" charset="0"/>
              </a:rPr>
              <a:t>Who’s responsible?</a:t>
            </a: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en-US" sz="20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0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Objective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44500" y="365125"/>
            <a:ext cx="8472488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Resources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58800" y="1159974"/>
            <a:ext cx="7477125" cy="5018087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Human Rights Committee, general comment No. 18 (1989) on non-discrimination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Committee on Economic, Social and Cultural Rights, general comment No. 20 (2009) on non-discrimination in economic, social and cultural rights</a:t>
            </a:r>
          </a:p>
          <a:p>
            <a:pPr eaLnBrk="1" hangingPunct="1"/>
            <a:r>
              <a:rPr lang="en-US" sz="2200" dirty="0">
                <a:latin typeface="Arial" charset="0"/>
                <a:ea typeface="ＭＳ Ｐゴシック" pitchFamily="34" charset="-128"/>
                <a:cs typeface="Arial" charset="0"/>
              </a:rPr>
              <a:t>Committee on the Elimination of Discrimination against Women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, general recommendation No. 25 (2004) on temporary special measures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Committee on the Elimination of Discrimination against Women, general recommendation No. 28 (2010) on the core obligations of States parties under article 2 </a:t>
            </a:r>
            <a:r>
              <a:rPr lang="en-US" sz="2200" dirty="0">
                <a:latin typeface="Arial" charset="0"/>
                <a:ea typeface="ＭＳ Ｐゴシック" pitchFamily="34" charset="-128"/>
                <a:cs typeface="Arial" charset="0"/>
              </a:rPr>
              <a:t>of Convention on the Elimination of All Forms of Discrimination against Women</a:t>
            </a: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Thinking about discrimination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4000" i="1" dirty="0">
                <a:solidFill>
                  <a:srgbClr val="FF0000"/>
                </a:solidFill>
                <a:cs typeface="Arial" charset="0"/>
              </a:rPr>
              <a:t>The </a:t>
            </a:r>
            <a:r>
              <a:rPr lang="en-US" sz="4000" i="1" dirty="0" smtClean="0">
                <a:solidFill>
                  <a:srgbClr val="FF0000"/>
                </a:solidFill>
                <a:cs typeface="Arial" charset="0"/>
              </a:rPr>
              <a:t>power walk</a:t>
            </a:r>
            <a:endParaRPr lang="en-US" sz="4000" i="1" dirty="0">
              <a:solidFill>
                <a:srgbClr val="FF0000"/>
              </a:solidFill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44500" y="274638"/>
            <a:ext cx="8396288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Forms of discrimination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pSp>
        <p:nvGrpSpPr>
          <p:cNvPr id="8196" name="Group 25"/>
          <p:cNvGrpSpPr>
            <a:grpSpLocks/>
          </p:cNvGrpSpPr>
          <p:nvPr/>
        </p:nvGrpSpPr>
        <p:grpSpPr bwMode="auto">
          <a:xfrm>
            <a:off x="3886200" y="4191000"/>
            <a:ext cx="1905000" cy="1143000"/>
            <a:chOff x="0" y="127000"/>
            <a:chExt cx="1904999" cy="1143000"/>
          </a:xfrm>
        </p:grpSpPr>
        <p:sp>
          <p:nvSpPr>
            <p:cNvPr id="5" name="Rectangle 4"/>
            <p:cNvSpPr/>
            <p:nvPr/>
          </p:nvSpPr>
          <p:spPr>
            <a:xfrm>
              <a:off x="0" y="127000"/>
              <a:ext cx="1904999" cy="1143000"/>
            </a:xfrm>
            <a:prstGeom prst="rect">
              <a:avLst/>
            </a:prstGeom>
            <a:solidFill>
              <a:srgbClr val="FF0000">
                <a:alpha val="5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127000"/>
              <a:ext cx="1904999" cy="1143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anchor="ctr"/>
            <a:lstStyle/>
            <a:p>
              <a:pPr algn="ctr">
                <a:defRPr/>
              </a:pPr>
              <a:endParaRPr lang="en-US" sz="2000">
                <a:solidFill>
                  <a:schemeClr val="tx1"/>
                </a:solidFill>
                <a:cs typeface="Arial" charset="0"/>
              </a:endParaRPr>
            </a:p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multiple</a:t>
              </a:r>
            </a:p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discrimination</a:t>
              </a:r>
            </a:p>
            <a:p>
              <a:pPr algn="ctr">
                <a:spcAft>
                  <a:spcPct val="35000"/>
                </a:spcAft>
                <a:defRPr/>
              </a:pPr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  <p:cxnSp>
        <p:nvCxnSpPr>
          <p:cNvPr id="7" name="Straight Connector 6"/>
          <p:cNvCxnSpPr/>
          <p:nvPr/>
        </p:nvCxnSpPr>
        <p:spPr>
          <a:xfrm rot="5400000">
            <a:off x="7087394" y="3428206"/>
            <a:ext cx="3505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1371600" y="6553200"/>
            <a:ext cx="43434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393491178"/>
              </p:ext>
            </p:extLst>
          </p:nvPr>
        </p:nvGraphicFramePr>
        <p:xfrm>
          <a:off x="1752600" y="1371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835025" y="274638"/>
            <a:ext cx="8308975" cy="1090612"/>
          </a:xfrm>
        </p:spPr>
        <p:txBody>
          <a:bodyPr/>
          <a:lstStyle/>
          <a:p>
            <a:pPr eaLnBrk="1" hangingPunct="1"/>
            <a:r>
              <a:rPr lang="fr-FR" sz="3200" smtClean="0">
                <a:latin typeface="Arial" charset="0"/>
                <a:ea typeface="ＭＳ Ｐゴシック" pitchFamily="34" charset="-128"/>
                <a:cs typeface="Arial" charset="0"/>
              </a:rPr>
              <a:t>Discrimination on the basis of disability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858838" y="917575"/>
            <a:ext cx="7467600" cy="5251450"/>
          </a:xfrm>
          <a:prstGeom prst="rect">
            <a:avLst/>
          </a:prstGeom>
          <a:solidFill>
            <a:srgbClr val="C00000">
              <a:alpha val="43921"/>
            </a:srgbClr>
          </a:solidFill>
          <a:ln>
            <a:noFill/>
          </a:ln>
          <a:extLst/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 kern="1200">
                <a:solidFill>
                  <a:schemeClr val="tx2"/>
                </a:solidFill>
                <a:latin typeface="Arial"/>
                <a:ea typeface="ＭＳ Ｐゴシック" pitchFamily="-108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defRPr/>
            </a:pP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Any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distinction, exclusion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restriction 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on the basis of disability </a:t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which has the </a:t>
            </a:r>
            <a:r>
              <a:rPr lang="en-US" sz="2800" b="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purpose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lang="en-US" sz="2800" b="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effect 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of impairing or nullifying </a:t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lang="en-US" sz="2800" b="0" u="sng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recognition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2800" b="0" u="sng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enjoyment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lang="en-US" sz="2800" b="0" u="sng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exercise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on an equal basis with others</a:t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of all human rights and fundamental freedoms in the political, economic, social, cultural, civil or any other field. </a:t>
            </a:r>
            <a:b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It encompasses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all forms of discrimination</a:t>
            </a: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including denial of reasonable accommodation</a:t>
            </a:r>
            <a:r>
              <a:rPr lang="en-US" sz="32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en-US" sz="3200" dirty="0" smtClean="0">
                <a:ea typeface="Calibri" pitchFamily="34" charset="0"/>
                <a:cs typeface="Times New Roman" pitchFamily="18" charset="0"/>
              </a:rPr>
            </a:br>
            <a:r>
              <a:rPr lang="en-US" sz="32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en-US" sz="3200" dirty="0" smtClean="0">
                <a:ea typeface="Calibri" pitchFamily="34" charset="0"/>
                <a:cs typeface="Times New Roman" pitchFamily="18" charset="0"/>
              </a:rPr>
            </a:br>
            <a:endParaRPr lang="en-US" sz="32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Reasonable accommodation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1700" y="1563688"/>
            <a:ext cx="7489825" cy="437991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i="1" dirty="0">
                <a:cs typeface="Arial" charset="0"/>
              </a:rPr>
              <a:t>Necessary and appropriate </a:t>
            </a:r>
            <a:r>
              <a:rPr lang="en-US" sz="2800" b="1" i="1" dirty="0">
                <a:cs typeface="Arial" charset="0"/>
              </a:rPr>
              <a:t>modification and adjustments</a:t>
            </a:r>
            <a:r>
              <a:rPr lang="en-US" sz="2800" i="1" dirty="0">
                <a:cs typeface="Arial" charset="0"/>
              </a:rPr>
              <a:t> not imposing a </a:t>
            </a:r>
            <a:r>
              <a:rPr lang="en-US" sz="2800" b="1" i="1" dirty="0">
                <a:cs typeface="Arial" charset="0"/>
              </a:rPr>
              <a:t>disproportionate or undue burden</a:t>
            </a:r>
            <a:r>
              <a:rPr lang="en-US" sz="2800" i="1" dirty="0">
                <a:cs typeface="Arial" charset="0"/>
              </a:rPr>
              <a:t>, where needed </a:t>
            </a:r>
            <a:r>
              <a:rPr lang="en-US" sz="2800" b="1" i="1" dirty="0">
                <a:cs typeface="Arial" charset="0"/>
              </a:rPr>
              <a:t>in a particular case</a:t>
            </a:r>
            <a:r>
              <a:rPr lang="en-US" sz="2800" i="1" dirty="0">
                <a:cs typeface="Arial" charset="0"/>
              </a:rPr>
              <a:t>, to ensure to persons with disabilities the enjoyment or </a:t>
            </a:r>
            <a:r>
              <a:rPr lang="en-US" sz="2800" b="1" i="1" dirty="0">
                <a:cs typeface="Arial" charset="0"/>
              </a:rPr>
              <a:t>exercise on an equal basis </a:t>
            </a:r>
            <a:r>
              <a:rPr lang="en-US" sz="2800" i="1" dirty="0">
                <a:cs typeface="Arial" charset="0"/>
              </a:rPr>
              <a:t>with others of all human rights and fundamental freedoms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 b="1" dirty="0" smtClean="0">
                <a:solidFill>
                  <a:schemeClr val="tx2"/>
                </a:solidFill>
                <a:cs typeface="Arial" charset="0"/>
              </a:rPr>
              <a:t>Elements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Is of immediate realization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Applies in individual </a:t>
            </a:r>
            <a:r>
              <a:rPr lang="en-US" sz="2200" dirty="0" smtClean="0">
                <a:cs typeface="Arial" charset="0"/>
              </a:rPr>
              <a:t>cases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Applies upon request of a person with </a:t>
            </a:r>
            <a:r>
              <a:rPr lang="en-US" sz="2200" dirty="0" smtClean="0">
                <a:cs typeface="Arial" charset="0"/>
              </a:rPr>
              <a:t>disability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Implies </a:t>
            </a:r>
            <a:r>
              <a:rPr lang="en-US" sz="2200" dirty="0" smtClean="0">
                <a:cs typeface="Arial" charset="0"/>
              </a:rPr>
              <a:t>an objective </a:t>
            </a:r>
            <a:r>
              <a:rPr lang="en-US" sz="2200" dirty="0">
                <a:cs typeface="Arial" charset="0"/>
              </a:rPr>
              <a:t>reasonableness test</a:t>
            </a:r>
          </a:p>
        </p:txBody>
      </p:sp>
    </p:spTree>
    <p:extLst>
      <p:ext uri="{BB962C8B-B14F-4D97-AF65-F5344CB8AC3E}">
        <p14:creationId xmlns:p14="http://schemas.microsoft.com/office/powerpoint/2010/main" val="228956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2400" dirty="0" smtClean="0">
                <a:cs typeface="Arial" charset="0"/>
              </a:rPr>
              <a:t>Objective </a:t>
            </a:r>
            <a:r>
              <a:rPr lang="en-US" sz="2400" dirty="0">
                <a:cs typeface="Arial" charset="0"/>
              </a:rPr>
              <a:t>reasonableness test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400" b="1" dirty="0" smtClean="0">
                <a:solidFill>
                  <a:schemeClr val="tx2"/>
                </a:solidFill>
                <a:cs typeface="Arial" charset="0"/>
              </a:rPr>
              <a:t>Elements</a:t>
            </a:r>
            <a:endParaRPr lang="en-US" sz="2800" b="1" dirty="0" smtClean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Undue burden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Interactive dialogue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Objective justification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Relevant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Proportional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Possible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Financially feasible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Economically feasible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3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Reasonable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accommodation</a:t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2400" dirty="0" smtClean="0">
                <a:cs typeface="Arial" charset="0"/>
              </a:rPr>
              <a:t>Undue burden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The request of accommodation must be addressed to the duty bearer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cs typeface="Arial" charset="0"/>
              </a:rPr>
              <a:t>The obligation should be established in law or regulation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Law or regulations should identify the duty bearer to avoid establishing such burden on the right holder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142e364888b41989145d572081f31d1f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ed10782b68b6d1f99810ca2f640db8ee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B0021C1-1FC0-404B-98C8-4254CE025968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b4e33e86-409b-44c1-8485-331954efb210"/>
    <ds:schemaRef ds:uri="http://schemas.microsoft.com/sharepoint/v3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B43666A0-7D88-4294-A2D0-7C38B76FCF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3497</TotalTime>
  <Words>1270</Words>
  <Application>Microsoft Office PowerPoint</Application>
  <PresentationFormat>On-screen Show (4:3)</PresentationFormat>
  <Paragraphs>220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Thème Office</vt:lpstr>
      <vt:lpstr>Discrimination on the basis of disability </vt:lpstr>
      <vt:lpstr>PowerPoint Presentation</vt:lpstr>
      <vt:lpstr>Thinking about discrimination</vt:lpstr>
      <vt:lpstr>Forms of discrimination</vt:lpstr>
      <vt:lpstr>Discrimination on the basis of disability</vt:lpstr>
      <vt:lpstr>Reasonable accommodation</vt:lpstr>
      <vt:lpstr>Reasonable accommodation</vt:lpstr>
      <vt:lpstr>Reasonable accommodation Objective reasonableness test </vt:lpstr>
      <vt:lpstr>Reasonable accommodation Undue burden </vt:lpstr>
      <vt:lpstr>Reasonable accommodation Interactive dialogue </vt:lpstr>
      <vt:lpstr>Reasonable accommodation Objective justification </vt:lpstr>
      <vt:lpstr>Reasonable accommodation Objective justification </vt:lpstr>
      <vt:lpstr>Reasonable accommodation Objective justification </vt:lpstr>
      <vt:lpstr>Reasonable accommodation Objective justification </vt:lpstr>
      <vt:lpstr>Reasonable accommodation Objective justification </vt:lpstr>
      <vt:lpstr>Reasonable accommodation Objective justification </vt:lpstr>
      <vt:lpstr>Discrimination on the basis of disability</vt:lpstr>
      <vt:lpstr>Specific measures</vt:lpstr>
      <vt:lpstr>Who is responsible?</vt:lpstr>
      <vt:lpstr>Resources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Facundo Chavez Penillas</cp:lastModifiedBy>
  <cp:revision>205</cp:revision>
  <cp:lastPrinted>2011-08-23T07:30:07Z</cp:lastPrinted>
  <dcterms:created xsi:type="dcterms:W3CDTF">2010-05-19T14:44:31Z</dcterms:created>
  <dcterms:modified xsi:type="dcterms:W3CDTF">2015-05-11T12:41:58Z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